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8" r:id="rId6"/>
    <p:sldId id="263" r:id="rId7"/>
    <p:sldId id="267" r:id="rId8"/>
    <p:sldId id="265" r:id="rId9"/>
    <p:sldId id="26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664" y="-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BBAF7-866F-40D6-8C34-0BFAF4DD0433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EE2EF-F288-4737-A99A-99807EF5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7970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23240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27593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222398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6799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35266" y="6492976"/>
            <a:ext cx="893650" cy="20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455672" y="6617372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29">
                <a:moveTo>
                  <a:pt x="0" y="0"/>
                </a:moveTo>
                <a:lnTo>
                  <a:pt x="1624202" y="0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041772" y="6617372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29">
                <a:moveTo>
                  <a:pt x="0" y="0"/>
                </a:moveTo>
                <a:lnTo>
                  <a:pt x="1624202" y="0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224726"/>
            <a:ext cx="9132570" cy="564515"/>
          </a:xfrm>
          <a:custGeom>
            <a:avLst/>
            <a:gdLst/>
            <a:ahLst/>
            <a:cxnLst/>
            <a:rect l="l" t="t" r="r" b="b"/>
            <a:pathLst>
              <a:path w="9132570" h="564515">
                <a:moveTo>
                  <a:pt x="0" y="563943"/>
                </a:moveTo>
                <a:lnTo>
                  <a:pt x="9131968" y="563943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800" y="495376"/>
            <a:ext cx="284480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883" y="1546326"/>
            <a:ext cx="4351020" cy="469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pPr marL="254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6080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331914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</a:t>
            </a:r>
            <a:r>
              <a:rPr sz="16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67" y="1243279"/>
            <a:ext cx="8770214" cy="1030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305050" marR="5080" indent="-2292985" algn="ctr">
              <a:lnSpc>
                <a:spcPts val="3460"/>
              </a:lnSpc>
              <a:spcBef>
                <a:spcPts val="535"/>
              </a:spcBef>
            </a:pPr>
            <a:r>
              <a:rPr sz="3200" b="1" spc="-204" dirty="0">
                <a:solidFill>
                  <a:srgbClr val="C00000"/>
                </a:solidFill>
                <a:latin typeface="Arial"/>
                <a:cs typeface="Arial"/>
              </a:rPr>
              <a:t>Ward </a:t>
            </a:r>
            <a:r>
              <a:rPr lang="en-US" sz="3200" b="1" spc="-17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3200" b="1" spc="-170" dirty="0" smtClean="0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sz="3200" spc="-95" dirty="0">
                <a:solidFill>
                  <a:srgbClr val="C00000"/>
                </a:solidFill>
                <a:latin typeface="Arial"/>
                <a:cs typeface="Arial"/>
              </a:rPr>
              <a:t>Mayor </a:t>
            </a:r>
            <a:r>
              <a:rPr sz="3200" spc="-25" dirty="0">
                <a:solidFill>
                  <a:srgbClr val="C00000"/>
                </a:solidFill>
                <a:latin typeface="Arial"/>
                <a:cs typeface="Arial"/>
              </a:rPr>
              <a:t>Muriel </a:t>
            </a:r>
            <a:r>
              <a:rPr sz="3200" spc="-175" dirty="0" smtClean="0">
                <a:solidFill>
                  <a:srgbClr val="C00000"/>
                </a:solidFill>
                <a:latin typeface="Arial"/>
                <a:cs typeface="Arial"/>
              </a:rPr>
              <a:t>Bowser</a:t>
            </a:r>
            <a:r>
              <a:rPr lang="en-US" sz="3200" spc="-175" dirty="0" smtClean="0">
                <a:solidFill>
                  <a:srgbClr val="C00000"/>
                </a:solidFill>
                <a:latin typeface="Arial"/>
                <a:cs typeface="Arial"/>
              </a:rPr>
              <a:t>‘s</a:t>
            </a:r>
            <a:r>
              <a:rPr sz="3200" spc="-1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200" spc="-315" dirty="0" smtClean="0">
                <a:solidFill>
                  <a:srgbClr val="C00000"/>
                </a:solidFill>
                <a:latin typeface="Arial"/>
                <a:cs typeface="Arial"/>
              </a:rPr>
              <a:t>Benning Rd/ Rosedale</a:t>
            </a:r>
            <a:endParaRPr lang="en-US" sz="3200" spc="-31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305050" marR="5080" indent="-2292985" algn="ctr">
              <a:lnSpc>
                <a:spcPts val="3460"/>
              </a:lnSpc>
              <a:spcBef>
                <a:spcPts val="535"/>
              </a:spcBef>
            </a:pPr>
            <a:r>
              <a:rPr sz="3200" spc="-110" dirty="0">
                <a:solidFill>
                  <a:srgbClr val="C00000"/>
                </a:solidFill>
                <a:latin typeface="Arial"/>
                <a:cs typeface="Arial"/>
              </a:rPr>
              <a:t>Neighborhood</a:t>
            </a:r>
            <a:r>
              <a:rPr sz="3200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200" spc="-16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3200" spc="-160" dirty="0">
                <a:solidFill>
                  <a:srgbClr val="C00000"/>
                </a:solidFill>
                <a:latin typeface="Arial"/>
                <a:cs typeface="Arial"/>
              </a:rPr>
              <a:t>alk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9875" y="6492976"/>
            <a:ext cx="960120" cy="2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5672" y="6617372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29">
                <a:moveTo>
                  <a:pt x="0" y="0"/>
                </a:moveTo>
                <a:lnTo>
                  <a:pt x="1624202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1772" y="6617372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29">
                <a:moveTo>
                  <a:pt x="0" y="0"/>
                </a:moveTo>
                <a:lnTo>
                  <a:pt x="1624202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56915" y="2577464"/>
            <a:ext cx="2890774" cy="1335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5145" y="4331970"/>
            <a:ext cx="6314313" cy="167802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15, 2019 </a:t>
            </a:r>
          </a:p>
          <a:p>
            <a:pPr algn="ctr"/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4:00 PM – 5:30 PM</a:t>
            </a:r>
          </a:p>
          <a:p>
            <a:pPr algn="ctr"/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b="1" spc="-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House, 1601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Rd NE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spc="-1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b="1" spc="-175" dirty="0" smtClean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b="1" spc="-17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pc="-75" dirty="0" smtClean="0">
                <a:solidFill>
                  <a:prstClr val="black"/>
                </a:solidFill>
                <a:latin typeface="Arial"/>
                <a:cs typeface="Arial"/>
              </a:rPr>
              <a:t>Safeway</a:t>
            </a:r>
            <a:r>
              <a:rPr lang="en-US" spc="-85" dirty="0" smtClean="0">
                <a:solidFill>
                  <a:prstClr val="black"/>
                </a:solidFill>
                <a:latin typeface="Arial"/>
                <a:cs typeface="Arial"/>
              </a:rPr>
              <a:t>, 1601 </a:t>
            </a:r>
            <a:r>
              <a:rPr lang="en-US" spc="-85" dirty="0" smtClean="0">
                <a:solidFill>
                  <a:prstClr val="black"/>
                </a:solidFill>
                <a:latin typeface="Arial"/>
                <a:cs typeface="Arial"/>
              </a:rPr>
              <a:t>Maryland </a:t>
            </a:r>
            <a:r>
              <a:rPr lang="en-US" spc="-85" dirty="0" smtClean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spc="-18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70" dirty="0" smtClean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pPr marL="25400">
                <a:lnSpc>
                  <a:spcPts val="1240"/>
                </a:lnSpc>
              </a:pPr>
              <a:t>1</a:t>
            </a:fld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Benning Road/ Rosedale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9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62078"/>
              </p:ext>
            </p:extLst>
          </p:nvPr>
        </p:nvGraphicFramePr>
        <p:xfrm>
          <a:off x="167081" y="1752600"/>
          <a:ext cx="8824518" cy="4428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452"/>
                <a:gridCol w="1859452"/>
                <a:gridCol w="1859452"/>
                <a:gridCol w="1859452"/>
                <a:gridCol w="1386710"/>
              </a:tblGrid>
              <a:tr h="4943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LOCATION/ADDRESS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RESPONSIBLE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72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 in sidewalk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Gales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23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way stop sign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3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Porta-John flipped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816 20</a:t>
                      </a:r>
                      <a:r>
                        <a:rPr lang="en-US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4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Nuisance Property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 H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4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 box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clean up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 Bennett Place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4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load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trash can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 Gales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4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Swings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 Elementary School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496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property (find out about tax)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725 16</a:t>
                      </a:r>
                      <a:r>
                        <a:rPr lang="en-US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24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 gate vacant property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713 16</a:t>
                      </a:r>
                      <a:r>
                        <a:rPr lang="en-US" sz="11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4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trimming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1608 Gales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4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 infrastructure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1630 Gales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66800" y="19257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Benning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00025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Identified and Status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60" smtClean="0"/>
              <a:pPr marL="25400">
                <a:lnSpc>
                  <a:spcPts val="1240"/>
                </a:lnSpc>
              </a:pPr>
              <a:t>10</a:t>
            </a:fld>
            <a:endParaRPr lang="en-US" spc="-60" dirty="0"/>
          </a:p>
        </p:txBody>
      </p:sp>
    </p:spTree>
    <p:extLst>
      <p:ext uri="{BB962C8B-B14F-4D97-AF65-F5344CB8AC3E}">
        <p14:creationId xmlns:p14="http://schemas.microsoft.com/office/powerpoint/2010/main" val="26472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9406" y="4480101"/>
            <a:ext cx="68253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Wednesday,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15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Mayor Bowser along with DPW  hosted a press conference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address graffiti throughout Washington, DC. Mayor Bowser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DPW Director Chris Geldart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kicked off DPW’s 4</a:t>
            </a:r>
            <a:r>
              <a:rPr lang="en-US" sz="1300" b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Annual “Graffit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Wipe Out”.</a:t>
            </a:r>
          </a:p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Following the press conference, Mayor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Bowser and a host of community members and government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agencies conducted a community walk in the Rosedal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e/ Benning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neighborhood. This report outlines those efforts in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detail. The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Mayor’s Office of Community Relations and Services (MOCRS) will follow up with the identified </a:t>
            </a:r>
            <a:r>
              <a:rPr lang="en-US" sz="13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agencies for next steps and resolution.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Benning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42" y="999988"/>
            <a:ext cx="4777958" cy="31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Benning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6990" y="1608072"/>
            <a:ext cx="260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Summary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3781" y="2124699"/>
            <a:ext cx="38747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Start: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China House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west to 16th street 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south towards Gales St 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East on Gales street 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North towards Gales Place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East on Benning Rd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North on 21st street 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West on H street 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●	Head North on 17th street NE</a:t>
            </a:r>
          </a:p>
          <a:p>
            <a:pPr lvl="0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End: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Safeway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9561"/>
            <a:ext cx="4608975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Benning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37724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Participants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556" y="2286000"/>
            <a:ext cx="844999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Gloria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Beville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Bernice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Blacknell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Commissioner,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ANC5D04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Tamara Blair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Sydelle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Commissioner, ANC5D05 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Coomber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Juanita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Diggs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President of Carver Langston Citizens Association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Joann Johnson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Neighborhood Action Team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Hill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Neighborhood Action Team member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Wiley Martin,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Steven Motley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Commissioner, ANC5D03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Lora Nunn,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Sandra Phillips-Gilbert,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Commissioner, ANC6A01</a:t>
            </a: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Yasmin Salina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Jade Stone,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Shirley Worthy,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Neighborhood Action Team member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9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Benning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5889" y="1059712"/>
            <a:ext cx="631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Participants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4" y="2057400"/>
            <a:ext cx="44226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Marcus Coates,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Area manager, Department of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Parks and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Recreation (DPR)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Wesley Dawson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Outreach Specialist, District Department of Transportation (DDOT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Diallo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Account Manager/Outreach Specialist, Department of Consumer and Regulatory Affairs (DCRA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Kevin 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Donahue,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Mayor, Deputy Mayor of Public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Safety and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Justice (DMPSJ) 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Polly Donaldson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, Director, Department of Housing and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Development (DHCD)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Christopher Dyer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Office of Victim Services and Justice Grants (OSVJG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Ashley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Emerson,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Director, Mayor’s Office on African American Affairs (MOAAA)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William Fitzgerald,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Fifth District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Commander, Metropolitan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Police Department (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MPD)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Christopher  Geldart,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Director, Department of Public Works (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DPW)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Larry Handerhan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Chief of Staff, Department of Human Services (DHS)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Travis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Hughes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Community Outreach, Department </a:t>
            </a:r>
          </a:p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       of Behavioral Health (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DBH)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9996" y="1981200"/>
            <a:ext cx="4697252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Julia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Irving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Director, Mayor’s Office of Community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and Services (MOCRS) 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Tyon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Jones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Community Outreach Specialist, District Department of Transportation (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DDOT)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Julie Lawson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Director, Mayor’s Office of  Clean City (MOCC)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Reginald May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Deputy Associate Administrator, Department of Public Works (DPW)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Delbert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McFadden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Director, Office of Neighborhood Safety and Engagement (ONSE)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Bandele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McQueen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, Director, DC Housing Authority (DCHA)</a:t>
            </a:r>
            <a:endParaRPr lang="en-US"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Jay Melder,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City Administrator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Morris-Hughes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, Director, Department of Employment Services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(DOES)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Ashley Rosenthal,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5D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SCI Captain, Metropolitan Police Department (MPD)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John Stokes,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Interim Associate Director of External Affairs, Department of General Services ( DGS)</a:t>
            </a:r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Kristi 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Whitfield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, Director, Department of Small and Local Business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(DSLBD)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35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5029200"/>
            <a:ext cx="6998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walk, Mayor Bowser hosted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 conference with DPW to kick off the 4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Annual Great Graffiti Wipeout.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the press conference, members of the press joined Mayor Bowser for the walk and asked questions about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sidewalk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infrastructure, illegal dumping, and vacant properties along the route. 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4863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40823" y="4648200"/>
            <a:ext cx="506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member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Carver Langston neighborhood highlighted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cracked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pavement in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alleyway of the 800 block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street NE.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5" y="1447800"/>
            <a:ext cx="4221915" cy="2821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36" y="1447800"/>
            <a:ext cx="4221915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30280" y="5117086"/>
            <a:ext cx="442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 Bowser engaged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 and shared how District government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help with improving the community.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799" y="5117086"/>
            <a:ext cx="343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vacant properties were identified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walk.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465" y="1376864"/>
            <a:ext cx="3723271" cy="3276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93" y="1153530"/>
            <a:ext cx="4221915" cy="37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13" y="301497"/>
            <a:ext cx="48266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Mayor 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Muriel 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Bowser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Mayor-Council 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Breakfast, </a:t>
            </a:r>
            <a:r>
              <a:rPr sz="1600" b="1" spc="-180" dirty="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23, 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2015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FY’2016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54" y="21590"/>
            <a:ext cx="742950" cy="96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5840" y="201333"/>
            <a:ext cx="1632711" cy="628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2570"/>
            <a:ext cx="9132570" cy="702310"/>
          </a:xfrm>
          <a:custGeom>
            <a:avLst/>
            <a:gdLst/>
            <a:ahLst/>
            <a:cxnLst/>
            <a:rect l="l" t="t" r="r" b="b"/>
            <a:pathLst>
              <a:path w="9132570" h="702310">
                <a:moveTo>
                  <a:pt x="0" y="702144"/>
                </a:moveTo>
                <a:lnTo>
                  <a:pt x="9131968" y="702144"/>
                </a:lnTo>
                <a:lnTo>
                  <a:pt x="913196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54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5613" y="290956"/>
            <a:ext cx="618553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754380" algn="l"/>
                <a:tab pos="1099820" algn="l"/>
              </a:tabLst>
            </a:pP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9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92570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2144"/>
                </a:moveTo>
                <a:lnTo>
                  <a:pt x="9144000" y="702144"/>
                </a:lnTo>
                <a:lnTo>
                  <a:pt x="9144000" y="0"/>
                </a:lnTo>
                <a:lnTo>
                  <a:pt x="0" y="0"/>
                </a:lnTo>
                <a:lnTo>
                  <a:pt x="0" y="702144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81" y="38226"/>
            <a:ext cx="74295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20658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915" y="2205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5: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Road/ Rosedale Walk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Bowser, Mayor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89488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Identified and Status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36318"/>
              </p:ext>
            </p:extLst>
          </p:nvPr>
        </p:nvGraphicFramePr>
        <p:xfrm>
          <a:off x="256198" y="1752600"/>
          <a:ext cx="8732352" cy="4322395"/>
        </p:xfrm>
        <a:graphic>
          <a:graphicData uri="http://schemas.openxmlformats.org/drawingml/2006/table">
            <a:tbl>
              <a:tblPr/>
              <a:tblGrid>
                <a:gridCol w="2487002"/>
                <a:gridCol w="3250567"/>
                <a:gridCol w="1187690"/>
                <a:gridCol w="868209"/>
                <a:gridCol w="938884"/>
              </a:tblGrid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LOCATION/ADDRESS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 RESPONSIBLE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0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Overgrown trees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42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Hanging Wires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n-US" sz="11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(Alleyway)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42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36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Abandoned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Vehicle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(Alleyway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/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807 20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42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Litter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replace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block of H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7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Overgrown grass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1724 H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15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Repavement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block of H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15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DCHA lot with unknown contaminants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 Benning 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DCHA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15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r>
                        <a:rPr lang="en-US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Bikeshare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Bicycle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720 21</a:t>
                      </a:r>
                      <a:r>
                        <a:rPr lang="en-US" sz="11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NE/850  20</a:t>
                      </a:r>
                      <a:r>
                        <a:rPr lang="en-US" sz="11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15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Sidewalk Repavement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 H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56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vehicle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n-US" sz="11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15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Unsecured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construction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826 20</a:t>
                      </a:r>
                      <a:r>
                        <a:rPr lang="en-US" sz="11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15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Hole 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1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Gales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NE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WATER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10" marR="31710" marT="21140" marB="21140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7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1093</Words>
  <Application>Microsoft Office PowerPoint</Application>
  <PresentationFormat>On-screen Show (4:3)</PresentationFormat>
  <Paragraphs>266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Helps</dc:creator>
  <cp:lastModifiedBy>Brittny A. Pinto</cp:lastModifiedBy>
  <cp:revision>53</cp:revision>
  <dcterms:created xsi:type="dcterms:W3CDTF">2019-01-17T15:11:50Z</dcterms:created>
  <dcterms:modified xsi:type="dcterms:W3CDTF">2019-05-16T22:44:43Z</dcterms:modified>
</cp:coreProperties>
</file>